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2" r:id="rId4"/>
    <p:sldId id="473" r:id="rId5"/>
    <p:sldId id="429" r:id="rId6"/>
    <p:sldId id="428" r:id="rId7"/>
    <p:sldId id="470" r:id="rId8"/>
    <p:sldId id="471" r:id="rId9"/>
    <p:sldId id="434" r:id="rId10"/>
  </p:sldIdLst>
  <p:sldSz cx="9144000" cy="5143500" type="screen16x9"/>
  <p:notesSz cx="6858000" cy="9144000"/>
  <p:embeddedFontLst>
    <p:embeddedFont>
      <p:font typeface="Orly's Font 2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2101" autoAdjust="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90" units="cm"/>
          <inkml:channel name="Y" type="integer" max="768" units="cm"/>
        </inkml:traceFormat>
        <inkml:channelProperties>
          <inkml:channelProperty channel="X" name="resolution" value="49.58506" units="1/cm"/>
          <inkml:channelProperty channel="Y" name="resolution" value="28.33948" units="1/cm"/>
        </inkml:channelProperties>
      </inkml:inkSource>
      <inkml:timestamp xml:id="ts0" timeString="2013-07-07T01:26:17.782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57606EC1-6736-4B75-B08A-7DC983BB51EF}" emma:medium="tactile" emma:mode="ink">
          <msink:context xmlns:msink="http://schemas.microsoft.com/ink/2010/main" type="writingRegion" rotatedBoundingBox="11875,11050 11890,11050 11890,11065 11875,11065"/>
        </emma:interpretation>
      </emma:emma>
    </inkml:annotationXML>
    <inkml:traceGroup>
      <inkml:annotationXML>
        <emma:emma xmlns:emma="http://www.w3.org/2003/04/emma" version="1.0">
          <emma:interpretation id="{937C7995-D101-43BD-BAA8-2A47EBDADE43}" emma:medium="tactile" emma:mode="ink">
            <msink:context xmlns:msink="http://schemas.microsoft.com/ink/2010/main" type="paragraph" rotatedBoundingBox="11875,11050 11890,11050 11890,11065 11875,1106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65F3FF6-BE64-407D-9540-5DDEF3A91A30}" emma:medium="tactile" emma:mode="ink">
              <msink:context xmlns:msink="http://schemas.microsoft.com/ink/2010/main" type="line" rotatedBoundingBox="11875,11050 11890,11050 11890,11065 11875,11065"/>
            </emma:interpretation>
          </emma:emma>
        </inkml:annotationXML>
        <inkml:traceGroup>
          <inkml:annotationXML>
            <emma:emma xmlns:emma="http://www.w3.org/2003/04/emma" version="1.0">
              <emma:interpretation id="{D0452517-C7AE-418C-80B8-3E736E343EA6}" emma:medium="tactile" emma:mode="ink">
                <msink:context xmlns:msink="http://schemas.microsoft.com/ink/2010/main" type="inkWord" rotatedBoundingBox="11875,11050 11890,11050 11890,11065 11875,11065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-2147483648-2147483648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695325" y="628650"/>
            <a:ext cx="76581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much will lunch cost if I buy a hamburger, fries, drink, and dessert?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2309547"/>
            <a:ext cx="3038475" cy="260985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4864430" y="1899792"/>
            <a:ext cx="3016456" cy="1675031"/>
          </a:xfrm>
          <a:prstGeom prst="cloudCallout">
            <a:avLst>
              <a:gd name="adj1" fmla="val -66511"/>
              <a:gd name="adj2" fmla="val 1994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0" y="2137144"/>
            <a:ext cx="2559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need to add up the cost of 4 items to get the total cost.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71421"/>
            <a:ext cx="7772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up to four 2-digit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tens.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ube 26"/>
          <p:cNvSpPr/>
          <p:nvPr/>
        </p:nvSpPr>
        <p:spPr>
          <a:xfrm>
            <a:off x="28899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518856" y="159448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+ 9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5518856" y="221170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2 + 8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5518856" y="282892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3 + 7</a:t>
            </a:r>
            <a:endParaRPr lang="en-US" sz="2800" b="1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5518856" y="344614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4 + 6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5518856" y="406336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5 + 5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2" name="Cube 1"/>
          <p:cNvSpPr/>
          <p:nvPr/>
        </p:nvSpPr>
        <p:spPr>
          <a:xfrm>
            <a:off x="2089856" y="169735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Cube 8"/>
          <p:cNvSpPr/>
          <p:nvPr/>
        </p:nvSpPr>
        <p:spPr>
          <a:xfrm>
            <a:off x="26613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Cube 9"/>
          <p:cNvSpPr/>
          <p:nvPr/>
        </p:nvSpPr>
        <p:spPr>
          <a:xfrm>
            <a:off x="28899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Cube 10"/>
          <p:cNvSpPr/>
          <p:nvPr/>
        </p:nvSpPr>
        <p:spPr>
          <a:xfrm>
            <a:off x="31185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Cube 11"/>
          <p:cNvSpPr/>
          <p:nvPr/>
        </p:nvSpPr>
        <p:spPr>
          <a:xfrm>
            <a:off x="33471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35757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Cube 13"/>
          <p:cNvSpPr/>
          <p:nvPr/>
        </p:nvSpPr>
        <p:spPr>
          <a:xfrm>
            <a:off x="38043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Cube 14"/>
          <p:cNvSpPr/>
          <p:nvPr/>
        </p:nvSpPr>
        <p:spPr>
          <a:xfrm>
            <a:off x="40329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ube 15"/>
          <p:cNvSpPr/>
          <p:nvPr/>
        </p:nvSpPr>
        <p:spPr>
          <a:xfrm>
            <a:off x="42615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Cube 16"/>
          <p:cNvSpPr/>
          <p:nvPr/>
        </p:nvSpPr>
        <p:spPr>
          <a:xfrm>
            <a:off x="44901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Cube 17"/>
          <p:cNvSpPr/>
          <p:nvPr/>
        </p:nvSpPr>
        <p:spPr>
          <a:xfrm>
            <a:off x="2089856" y="231457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Cube 18"/>
          <p:cNvSpPr/>
          <p:nvPr/>
        </p:nvSpPr>
        <p:spPr>
          <a:xfrm>
            <a:off x="2318456" y="231457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Cube 19"/>
          <p:cNvSpPr/>
          <p:nvPr/>
        </p:nvSpPr>
        <p:spPr>
          <a:xfrm>
            <a:off x="31185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be 20"/>
          <p:cNvSpPr/>
          <p:nvPr/>
        </p:nvSpPr>
        <p:spPr>
          <a:xfrm>
            <a:off x="33471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be 21"/>
          <p:cNvSpPr/>
          <p:nvPr/>
        </p:nvSpPr>
        <p:spPr>
          <a:xfrm>
            <a:off x="35757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Cube 22"/>
          <p:cNvSpPr/>
          <p:nvPr/>
        </p:nvSpPr>
        <p:spPr>
          <a:xfrm>
            <a:off x="38043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Cube 23"/>
          <p:cNvSpPr/>
          <p:nvPr/>
        </p:nvSpPr>
        <p:spPr>
          <a:xfrm>
            <a:off x="40329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be 24"/>
          <p:cNvSpPr/>
          <p:nvPr/>
        </p:nvSpPr>
        <p:spPr>
          <a:xfrm>
            <a:off x="42615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Cube 25"/>
          <p:cNvSpPr/>
          <p:nvPr/>
        </p:nvSpPr>
        <p:spPr>
          <a:xfrm>
            <a:off x="44901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Cube 27"/>
          <p:cNvSpPr/>
          <p:nvPr/>
        </p:nvSpPr>
        <p:spPr>
          <a:xfrm>
            <a:off x="2089856" y="293179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Cube 28"/>
          <p:cNvSpPr/>
          <p:nvPr/>
        </p:nvSpPr>
        <p:spPr>
          <a:xfrm>
            <a:off x="2318456" y="293179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Cube 29"/>
          <p:cNvSpPr/>
          <p:nvPr/>
        </p:nvSpPr>
        <p:spPr>
          <a:xfrm>
            <a:off x="2547056" y="293179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Cube 30"/>
          <p:cNvSpPr/>
          <p:nvPr/>
        </p:nvSpPr>
        <p:spPr>
          <a:xfrm>
            <a:off x="31185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Cube 31"/>
          <p:cNvSpPr/>
          <p:nvPr/>
        </p:nvSpPr>
        <p:spPr>
          <a:xfrm>
            <a:off x="33471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Cube 32"/>
          <p:cNvSpPr/>
          <p:nvPr/>
        </p:nvSpPr>
        <p:spPr>
          <a:xfrm>
            <a:off x="35757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Cube 33"/>
          <p:cNvSpPr/>
          <p:nvPr/>
        </p:nvSpPr>
        <p:spPr>
          <a:xfrm>
            <a:off x="38043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Cube 34"/>
          <p:cNvSpPr/>
          <p:nvPr/>
        </p:nvSpPr>
        <p:spPr>
          <a:xfrm>
            <a:off x="40329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Cube 35"/>
          <p:cNvSpPr/>
          <p:nvPr/>
        </p:nvSpPr>
        <p:spPr>
          <a:xfrm>
            <a:off x="42615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Cube 36"/>
          <p:cNvSpPr/>
          <p:nvPr/>
        </p:nvSpPr>
        <p:spPr>
          <a:xfrm>
            <a:off x="44901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Cube 37"/>
          <p:cNvSpPr/>
          <p:nvPr/>
        </p:nvSpPr>
        <p:spPr>
          <a:xfrm>
            <a:off x="20898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Cube 38"/>
          <p:cNvSpPr/>
          <p:nvPr/>
        </p:nvSpPr>
        <p:spPr>
          <a:xfrm>
            <a:off x="23184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Cube 39"/>
          <p:cNvSpPr/>
          <p:nvPr/>
        </p:nvSpPr>
        <p:spPr>
          <a:xfrm>
            <a:off x="25470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Cube 40"/>
          <p:cNvSpPr/>
          <p:nvPr/>
        </p:nvSpPr>
        <p:spPr>
          <a:xfrm>
            <a:off x="27756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Cube 41"/>
          <p:cNvSpPr/>
          <p:nvPr/>
        </p:nvSpPr>
        <p:spPr>
          <a:xfrm>
            <a:off x="33471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ube 42"/>
          <p:cNvSpPr/>
          <p:nvPr/>
        </p:nvSpPr>
        <p:spPr>
          <a:xfrm>
            <a:off x="35757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Cube 43"/>
          <p:cNvSpPr/>
          <p:nvPr/>
        </p:nvSpPr>
        <p:spPr>
          <a:xfrm>
            <a:off x="38043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Cube 44"/>
          <p:cNvSpPr/>
          <p:nvPr/>
        </p:nvSpPr>
        <p:spPr>
          <a:xfrm>
            <a:off x="40329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Cube 45"/>
          <p:cNvSpPr/>
          <p:nvPr/>
        </p:nvSpPr>
        <p:spPr>
          <a:xfrm>
            <a:off x="42615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Cube 46"/>
          <p:cNvSpPr/>
          <p:nvPr/>
        </p:nvSpPr>
        <p:spPr>
          <a:xfrm>
            <a:off x="44901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Cube 47"/>
          <p:cNvSpPr/>
          <p:nvPr/>
        </p:nvSpPr>
        <p:spPr>
          <a:xfrm>
            <a:off x="20898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Cube 48"/>
          <p:cNvSpPr/>
          <p:nvPr/>
        </p:nvSpPr>
        <p:spPr>
          <a:xfrm>
            <a:off x="23184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Cube 49"/>
          <p:cNvSpPr/>
          <p:nvPr/>
        </p:nvSpPr>
        <p:spPr>
          <a:xfrm>
            <a:off x="25470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Cube 50"/>
          <p:cNvSpPr/>
          <p:nvPr/>
        </p:nvSpPr>
        <p:spPr>
          <a:xfrm>
            <a:off x="27756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Cube 51"/>
          <p:cNvSpPr/>
          <p:nvPr/>
        </p:nvSpPr>
        <p:spPr>
          <a:xfrm>
            <a:off x="30042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Cube 52"/>
          <p:cNvSpPr/>
          <p:nvPr/>
        </p:nvSpPr>
        <p:spPr>
          <a:xfrm>
            <a:off x="35757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Cube 53"/>
          <p:cNvSpPr/>
          <p:nvPr/>
        </p:nvSpPr>
        <p:spPr>
          <a:xfrm>
            <a:off x="38043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Cube 54"/>
          <p:cNvSpPr/>
          <p:nvPr/>
        </p:nvSpPr>
        <p:spPr>
          <a:xfrm>
            <a:off x="40329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Cube 55"/>
          <p:cNvSpPr/>
          <p:nvPr/>
        </p:nvSpPr>
        <p:spPr>
          <a:xfrm>
            <a:off x="42615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Cube 56"/>
          <p:cNvSpPr/>
          <p:nvPr/>
        </p:nvSpPr>
        <p:spPr>
          <a:xfrm>
            <a:off x="44901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61999" y="942624"/>
            <a:ext cx="5227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Different ways to make 10.</a:t>
            </a:r>
          </a:p>
        </p:txBody>
      </p:sp>
    </p:spTree>
    <p:extLst>
      <p:ext uri="{BB962C8B-B14F-4D97-AF65-F5344CB8AC3E}">
        <p14:creationId xmlns:p14="http://schemas.microsoft.com/office/powerpoint/2010/main" val="134214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" grpId="0" build="p"/>
      <p:bldP spid="4" grpId="0" build="p"/>
      <p:bldP spid="5" grpId="0" build="p"/>
      <p:bldP spid="6" grpId="0" build="p"/>
      <p:bldP spid="7" grpId="0" build="p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001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Skip Counting by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01960" y="2469393"/>
            <a:ext cx="7658100" cy="391590"/>
            <a:chOff x="571500" y="3296161"/>
            <a:chExt cx="7658100" cy="391590"/>
          </a:xfrm>
        </p:grpSpPr>
        <p:cxnSp>
          <p:nvCxnSpPr>
            <p:cNvPr id="4" name="Straight Arrow Connector 3"/>
            <p:cNvCxnSpPr/>
            <p:nvPr/>
          </p:nvCxnSpPr>
          <p:spPr>
            <a:xfrm>
              <a:off x="571500" y="3495630"/>
              <a:ext cx="7658100" cy="19254"/>
            </a:xfrm>
            <a:prstGeom prst="straightConnector1">
              <a:avLst/>
            </a:prstGeom>
            <a:ln w="5715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143000" y="3323037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2431472" y="3304285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3075708" y="3305923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3719944" y="3296161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4359560" y="3305923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5004565" y="3344851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5652652" y="3323037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6296888" y="3323037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6941124" y="3343434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1805862" y="3304285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585360" y="3344851"/>
              <a:ext cx="0" cy="3429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Picture 5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89" y="2052682"/>
            <a:ext cx="592471" cy="636851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1039617" y="2872977"/>
            <a:ext cx="467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342" y="1953344"/>
            <a:ext cx="765402" cy="714375"/>
          </a:xfrm>
          <a:prstGeom prst="rect">
            <a:avLst/>
          </a:prstGeom>
        </p:spPr>
      </p:pic>
      <p:sp>
        <p:nvSpPr>
          <p:cNvPr id="56" name="Freeform 55"/>
          <p:cNvSpPr/>
          <p:nvPr/>
        </p:nvSpPr>
        <p:spPr>
          <a:xfrm>
            <a:off x="1273460" y="2264822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1613258" y="2872977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291377" y="2859571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898975" y="2899749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592587" y="2899749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181571" y="2934237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848869" y="2911209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530052" y="2922926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165311" y="2934237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54295" y="2922926"/>
            <a:ext cx="69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7442494" y="2922926"/>
            <a:ext cx="108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</a:t>
            </a:r>
          </a:p>
        </p:txBody>
      </p:sp>
      <p:pic>
        <p:nvPicPr>
          <p:cNvPr id="85" name="Picture 8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73" y="1975836"/>
            <a:ext cx="765402" cy="714375"/>
          </a:xfrm>
          <a:prstGeom prst="rect">
            <a:avLst/>
          </a:prstGeom>
        </p:spPr>
      </p:pic>
      <p:sp>
        <p:nvSpPr>
          <p:cNvPr id="86" name="Freeform 85"/>
          <p:cNvSpPr/>
          <p:nvPr/>
        </p:nvSpPr>
        <p:spPr>
          <a:xfrm>
            <a:off x="1969691" y="2287314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173" y="2021545"/>
            <a:ext cx="765402" cy="714375"/>
          </a:xfrm>
          <a:prstGeom prst="rect">
            <a:avLst/>
          </a:prstGeom>
        </p:spPr>
      </p:pic>
      <p:sp>
        <p:nvSpPr>
          <p:cNvPr id="88" name="Freeform 87"/>
          <p:cNvSpPr/>
          <p:nvPr/>
        </p:nvSpPr>
        <p:spPr>
          <a:xfrm>
            <a:off x="2600291" y="2333023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41" y="2013919"/>
            <a:ext cx="765402" cy="714375"/>
          </a:xfrm>
          <a:prstGeom prst="rect">
            <a:avLst/>
          </a:prstGeom>
        </p:spPr>
      </p:pic>
      <p:sp>
        <p:nvSpPr>
          <p:cNvPr id="90" name="Freeform 89"/>
          <p:cNvSpPr/>
          <p:nvPr/>
        </p:nvSpPr>
        <p:spPr>
          <a:xfrm>
            <a:off x="3215859" y="2325397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1" name="Picture 9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109" y="2009794"/>
            <a:ext cx="765402" cy="714375"/>
          </a:xfrm>
          <a:prstGeom prst="rect">
            <a:avLst/>
          </a:prstGeom>
        </p:spPr>
      </p:pic>
      <p:sp>
        <p:nvSpPr>
          <p:cNvPr id="92" name="Freeform 91"/>
          <p:cNvSpPr/>
          <p:nvPr/>
        </p:nvSpPr>
        <p:spPr>
          <a:xfrm>
            <a:off x="3870227" y="2321272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9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858" y="2048471"/>
            <a:ext cx="765402" cy="714375"/>
          </a:xfrm>
          <a:prstGeom prst="rect">
            <a:avLst/>
          </a:prstGeom>
        </p:spPr>
      </p:pic>
      <p:sp>
        <p:nvSpPr>
          <p:cNvPr id="94" name="Freeform 93"/>
          <p:cNvSpPr/>
          <p:nvPr/>
        </p:nvSpPr>
        <p:spPr>
          <a:xfrm>
            <a:off x="4475976" y="2359949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374" y="2037182"/>
            <a:ext cx="765402" cy="714375"/>
          </a:xfrm>
          <a:prstGeom prst="rect">
            <a:avLst/>
          </a:prstGeom>
        </p:spPr>
      </p:pic>
      <p:sp>
        <p:nvSpPr>
          <p:cNvPr id="96" name="Freeform 95"/>
          <p:cNvSpPr/>
          <p:nvPr/>
        </p:nvSpPr>
        <p:spPr>
          <a:xfrm>
            <a:off x="5140492" y="2348660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7" name="Picture 9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221" y="2044260"/>
            <a:ext cx="765402" cy="714375"/>
          </a:xfrm>
          <a:prstGeom prst="rect">
            <a:avLst/>
          </a:prstGeom>
        </p:spPr>
      </p:pic>
      <p:sp>
        <p:nvSpPr>
          <p:cNvPr id="98" name="Freeform 97"/>
          <p:cNvSpPr/>
          <p:nvPr/>
        </p:nvSpPr>
        <p:spPr>
          <a:xfrm>
            <a:off x="5760339" y="2355738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460" y="2048471"/>
            <a:ext cx="765402" cy="714375"/>
          </a:xfrm>
          <a:prstGeom prst="rect">
            <a:avLst/>
          </a:prstGeom>
        </p:spPr>
      </p:pic>
      <p:sp>
        <p:nvSpPr>
          <p:cNvPr id="100" name="Freeform 99"/>
          <p:cNvSpPr/>
          <p:nvPr/>
        </p:nvSpPr>
        <p:spPr>
          <a:xfrm>
            <a:off x="6400578" y="2359949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600" y="2028623"/>
            <a:ext cx="765402" cy="714375"/>
          </a:xfrm>
          <a:prstGeom prst="rect">
            <a:avLst/>
          </a:prstGeom>
        </p:spPr>
      </p:pic>
      <p:sp>
        <p:nvSpPr>
          <p:cNvPr id="102" name="Freeform 101"/>
          <p:cNvSpPr/>
          <p:nvPr/>
        </p:nvSpPr>
        <p:spPr>
          <a:xfrm>
            <a:off x="7057718" y="2340101"/>
            <a:ext cx="689602" cy="425389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594590" y="3468040"/>
            <a:ext cx="77654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Multiples of 10 are often called friendly numbers because they help us add more easily.</a:t>
            </a:r>
          </a:p>
        </p:txBody>
      </p:sp>
    </p:spTree>
    <p:extLst>
      <p:ext uri="{BB962C8B-B14F-4D97-AF65-F5344CB8AC3E}">
        <p14:creationId xmlns:p14="http://schemas.microsoft.com/office/powerpoint/2010/main" val="132117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3"/>
                                            </p:cond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5"/>
                                            </p:cond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7"/>
                                            </p:cond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9"/>
                                            </p:cond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1"/>
                                            </p:cond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4" grpId="0"/>
      <p:bldP spid="56" grpId="0" animBg="1"/>
      <p:bldP spid="57" grpId="0"/>
      <p:bldP spid="60" grpId="0"/>
      <p:bldP spid="63" grpId="0"/>
      <p:bldP spid="66" grpId="0"/>
      <p:bldP spid="69" grpId="0"/>
      <p:bldP spid="72" grpId="0"/>
      <p:bldP spid="75" grpId="0"/>
      <p:bldP spid="78" grpId="0"/>
      <p:bldP spid="81" grpId="0"/>
      <p:bldP spid="84" grpId="0"/>
      <p:bldP spid="86" grpId="0" animBg="1"/>
      <p:bldP spid="88" grpId="0" animBg="1"/>
      <p:bldP spid="90" grpId="0" animBg="1"/>
      <p:bldP spid="92" grpId="0" animBg="1"/>
      <p:bldP spid="94" grpId="0" animBg="1"/>
      <p:bldP spid="96" grpId="0" animBg="1"/>
      <p:bldP spid="98" grpId="0" animBg="1"/>
      <p:bldP spid="100" grpId="0" animBg="1"/>
      <p:bldP spid="102" grpId="0" animBg="1"/>
      <p:bldP spid="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119850" y="2500177"/>
            <a:ext cx="50908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+ 4 + 3 + 6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7887" y="2179369"/>
            <a:ext cx="2842249" cy="2971800"/>
            <a:chOff x="114300" y="1528431"/>
            <a:chExt cx="2842249" cy="2971800"/>
          </a:xfrm>
        </p:grpSpPr>
        <p:grpSp>
          <p:nvGrpSpPr>
            <p:cNvPr id="6" name="Group 5"/>
            <p:cNvGrpSpPr/>
            <p:nvPr/>
          </p:nvGrpSpPr>
          <p:grpSpPr>
            <a:xfrm>
              <a:off x="114300" y="1528431"/>
              <a:ext cx="2842249" cy="2971800"/>
              <a:chOff x="129552" y="1868507"/>
              <a:chExt cx="2914138" cy="2934851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9680" y="1868507"/>
                <a:ext cx="1703425" cy="270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02500">
                <a:off x="129552" y="2984990"/>
                <a:ext cx="2171700" cy="1818368"/>
              </a:xfrm>
              <a:prstGeom prst="rect">
                <a:avLst/>
              </a:prstGeom>
            </p:spPr>
          </p:pic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90561">
                <a:off x="1637303" y="3072507"/>
                <a:ext cx="1406387" cy="1658816"/>
              </a:xfrm>
              <a:prstGeom prst="rect">
                <a:avLst/>
              </a:prstGeom>
            </p:spPr>
          </p:pic>
        </p:grpSp>
        <p:sp>
          <p:nvSpPr>
            <p:cNvPr id="7" name="Rectangle 6"/>
            <p:cNvSpPr/>
            <p:nvPr/>
          </p:nvSpPr>
          <p:spPr>
            <a:xfrm>
              <a:off x="1123974" y="4163994"/>
              <a:ext cx="541137" cy="292389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10" name="Straight Connector 9"/>
          <p:cNvCxnSpPr/>
          <p:nvPr/>
        </p:nvCxnSpPr>
        <p:spPr>
          <a:xfrm flipH="1">
            <a:off x="3944414" y="2969003"/>
            <a:ext cx="505883" cy="69048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944414" y="2931155"/>
            <a:ext cx="1678517" cy="728335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3595163" y="3822070"/>
            <a:ext cx="8000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166662" y="2402190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5538262" y="2402190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3487214" y="2418418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4858814" y="2418418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3995212" y="3073371"/>
            <a:ext cx="1320802" cy="58611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087414" y="3073371"/>
            <a:ext cx="228600" cy="58611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5248281" y="3817117"/>
            <a:ext cx="56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4472877" y="3817117"/>
            <a:ext cx="5637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>
                <a:solidFill>
                  <a:schemeClr val="accent3"/>
                </a:solidFill>
                <a:latin typeface="Orly's Font 2" pitchFamily="66" charset="0"/>
              </a:rPr>
              <a:t>+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 flipH="1">
            <a:off x="4216228" y="4425801"/>
            <a:ext cx="1134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$18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683535" y="830553"/>
            <a:ext cx="785894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much will lunch cost if I spend $5 on a hamburger, $4 on a drink, $3 on fries, and $6 on dessert?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166662" y="4349615"/>
            <a:ext cx="920751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7658100" y="1200150"/>
            <a:ext cx="4572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169484" y="1623483"/>
            <a:ext cx="44352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858000" y="1623483"/>
            <a:ext cx="457200" cy="11289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715740" y="2035614"/>
            <a:ext cx="502155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loud Callout 26"/>
          <p:cNvSpPr/>
          <p:nvPr/>
        </p:nvSpPr>
        <p:spPr>
          <a:xfrm>
            <a:off x="6172200" y="2404716"/>
            <a:ext cx="2857500" cy="1735566"/>
          </a:xfrm>
          <a:prstGeom prst="cloudCallout">
            <a:avLst>
              <a:gd name="adj1" fmla="val -76124"/>
              <a:gd name="adj2" fmla="val -720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72225" y="2672334"/>
            <a:ext cx="2457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Grouping the numbers to make a ten made adding easier.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  <p:bldP spid="14" grpId="0" animBg="1"/>
      <p:bldP spid="14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8" grpId="0" build="p"/>
      <p:bldP spid="29" grpId="0" build="p"/>
      <p:bldP spid="30" grpId="0" build="p"/>
      <p:bldP spid="31" grpId="0" build="p"/>
      <p:bldP spid="32" grpId="0" animBg="1"/>
      <p:bldP spid="27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06334" y="971549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numbers must be              added in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804" y="2245920"/>
            <a:ext cx="790619" cy="6619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096" y="2715426"/>
            <a:ext cx="790619" cy="6619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45" y="2245920"/>
            <a:ext cx="790619" cy="6619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229" y="2729313"/>
            <a:ext cx="790619" cy="661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0" y="2245919"/>
            <a:ext cx="790619" cy="6619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209" y="2729313"/>
            <a:ext cx="790619" cy="6619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25" y="2729313"/>
            <a:ext cx="790619" cy="6619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820" y="2729312"/>
            <a:ext cx="790619" cy="6619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91" y="2245918"/>
            <a:ext cx="790619" cy="6619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729312"/>
            <a:ext cx="790619" cy="6619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94696" y="2343150"/>
            <a:ext cx="510076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aseline="-25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32008" y="3857996"/>
            <a:ext cx="1297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+ 3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40464" y="3857996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08341" y="3857996"/>
            <a:ext cx="1297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+ 7</a:t>
            </a:r>
          </a:p>
        </p:txBody>
      </p:sp>
      <p:sp>
        <p:nvSpPr>
          <p:cNvPr id="17" name="Multiply 16"/>
          <p:cNvSpPr/>
          <p:nvPr/>
        </p:nvSpPr>
        <p:spPr>
          <a:xfrm>
            <a:off x="4388169" y="971551"/>
            <a:ext cx="1100072" cy="1274369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0" y="1396295"/>
            <a:ext cx="2711523" cy="1487486"/>
          </a:xfrm>
          <a:prstGeom prst="cloudCallout">
            <a:avLst>
              <a:gd name="adj1" fmla="val 56046"/>
              <a:gd name="adj2" fmla="val -4243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664" y="15910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Numbers can be added in any order to get the same sum.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5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26 0.00216 " pathEditMode="relative" ptsTypes="AA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26 0.00216 " pathEditMode="relative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26 0.00216 " pathEditMode="relative" ptsTypes="A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857250"/>
            <a:ext cx="8343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At the movies, I bought popcorn for $12, candy for $3, and a drink for $8.         How much did I spend in all?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Ink 10"/>
              <p14:cNvContentPartPr/>
              <p14:nvPr/>
            </p14:nvContentPartPr>
            <p14:xfrm>
              <a:off x="3598019" y="3766515"/>
              <a:ext cx="45719" cy="45719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p:grpSp>
        <p:nvGrpSpPr>
          <p:cNvPr id="23" name="Group 22"/>
          <p:cNvGrpSpPr/>
          <p:nvPr/>
        </p:nvGrpSpPr>
        <p:grpSpPr>
          <a:xfrm>
            <a:off x="185982" y="2451249"/>
            <a:ext cx="3092903" cy="2393645"/>
            <a:chOff x="595706" y="2531924"/>
            <a:chExt cx="3092903" cy="239364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0057" y="2531924"/>
              <a:ext cx="1593036" cy="200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EFE"/>
                </a:clrFrom>
                <a:clrTo>
                  <a:srgbClr val="FF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706" y="3042685"/>
              <a:ext cx="1119940" cy="1848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946" y="4075522"/>
              <a:ext cx="1529663" cy="70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629030" y="4738496"/>
              <a:ext cx="191640" cy="187073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7692984" y="1314450"/>
            <a:ext cx="5715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391147" y="1657350"/>
            <a:ext cx="5715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065487" y="1657350"/>
            <a:ext cx="5715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2365086" y="2531924"/>
            <a:ext cx="50908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 + 3 + 8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4046886" y="3104203"/>
            <a:ext cx="176737" cy="60434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046886" y="3018062"/>
            <a:ext cx="1382553" cy="69048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3995023" y="2451421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5429439" y="2451249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3697634" y="3757905"/>
            <a:ext cx="8000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5195362" y="3757905"/>
            <a:ext cx="56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4575348" y="3760897"/>
            <a:ext cx="5637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>
                <a:solidFill>
                  <a:schemeClr val="accent3"/>
                </a:solidFill>
                <a:latin typeface="Orly's Font 2" pitchFamily="66" charset="0"/>
              </a:rPr>
              <a:t>+</a:t>
            </a:r>
          </a:p>
        </p:txBody>
      </p:sp>
      <p:sp>
        <p:nvSpPr>
          <p:cNvPr id="28" name="Oval 27"/>
          <p:cNvSpPr/>
          <p:nvPr/>
        </p:nvSpPr>
        <p:spPr>
          <a:xfrm>
            <a:off x="4738162" y="2451248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 flipH="1">
            <a:off x="4262964" y="4366057"/>
            <a:ext cx="8530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$23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4062937" y="4314284"/>
            <a:ext cx="1237899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Cloud Callout 23"/>
          <p:cNvSpPr/>
          <p:nvPr/>
        </p:nvSpPr>
        <p:spPr>
          <a:xfrm>
            <a:off x="6278598" y="2293194"/>
            <a:ext cx="2354580" cy="1347073"/>
          </a:xfrm>
          <a:prstGeom prst="cloudCallout">
            <a:avLst>
              <a:gd name="adj1" fmla="val -78037"/>
              <a:gd name="adj2" fmla="val 36331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14398" y="2500345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count on from a friendly number.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build="p"/>
      <p:bldP spid="21" grpId="0" animBg="1"/>
      <p:bldP spid="21" grpId="1" animBg="1"/>
      <p:bldP spid="22" grpId="0" animBg="1"/>
      <p:bldP spid="22" grpId="1" animBg="1"/>
      <p:bldP spid="25" grpId="0" build="p"/>
      <p:bldP spid="26" grpId="0" build="p"/>
      <p:bldP spid="27" grpId="0" build="p"/>
      <p:bldP spid="28" grpId="0" animBg="1"/>
      <p:bldP spid="28" grpId="1" animBg="1"/>
      <p:bldP spid="29" grpId="0" build="p"/>
      <p:bldP spid="30" grpId="0" animBg="1"/>
      <p:bldP spid="24" grpId="0" animBg="1"/>
      <p:bldP spid="33" grpId="0"/>
      <p:bldP spid="3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16725" y="843855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After the movie, I went to the bowling alley.  I spent $3 on shoe rental, $14 on bowling,  $6 on snacks, and $12 at the arcade.    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014724" y="2534404"/>
            <a:ext cx="50908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+ 14 + 6 + 12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000250" y="1657350"/>
            <a:ext cx="5715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600700" y="1657350"/>
            <a:ext cx="5715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3000" y="2114550"/>
            <a:ext cx="5715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86300" y="2134590"/>
            <a:ext cx="5715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3886200" y="2430794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686300" y="2430795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>
            <a:stCxn id="9" idx="4"/>
            <a:endCxn id="18" idx="0"/>
          </p:cNvCxnSpPr>
          <p:nvPr/>
        </p:nvCxnSpPr>
        <p:spPr>
          <a:xfrm>
            <a:off x="4114800" y="2997607"/>
            <a:ext cx="45276" cy="74185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endCxn id="18" idx="0"/>
          </p:cNvCxnSpPr>
          <p:nvPr/>
        </p:nvCxnSpPr>
        <p:spPr>
          <a:xfrm flipH="1">
            <a:off x="4160076" y="2993529"/>
            <a:ext cx="754826" cy="74592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760026" y="3739457"/>
            <a:ext cx="8000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515119" y="2997607"/>
            <a:ext cx="1612052" cy="58612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127171" y="2997608"/>
            <a:ext cx="359229" cy="58611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4960175" y="3757418"/>
            <a:ext cx="8000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489987" y="3739457"/>
            <a:ext cx="5637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>
                <a:solidFill>
                  <a:schemeClr val="accent3"/>
                </a:solidFill>
                <a:latin typeface="Orly's Font 2" pitchFamily="66" charset="0"/>
              </a:rPr>
              <a:t>+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4080748" y="4171950"/>
            <a:ext cx="28575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172075" y="4171950"/>
            <a:ext cx="28575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823574" y="4171950"/>
            <a:ext cx="28575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914901" y="4171950"/>
            <a:ext cx="28575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3200400" y="2445716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5372100" y="2430793"/>
            <a:ext cx="457200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 flipH="1">
            <a:off x="4160076" y="4457249"/>
            <a:ext cx="8530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4055349" y="4405476"/>
            <a:ext cx="1237899" cy="56681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6" y="2404423"/>
            <a:ext cx="2819400" cy="249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Cloud Callout 43"/>
          <p:cNvSpPr/>
          <p:nvPr/>
        </p:nvSpPr>
        <p:spPr>
          <a:xfrm>
            <a:off x="6274130" y="2359356"/>
            <a:ext cx="2590800" cy="1220724"/>
          </a:xfrm>
          <a:prstGeom prst="cloudCallout">
            <a:avLst>
              <a:gd name="adj1" fmla="val -67444"/>
              <a:gd name="adj2" fmla="val 4613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91300" y="2550864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now add the ones and then the tens.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 bwMode="auto">
          <a:xfrm flipH="1">
            <a:off x="4122374" y="4457249"/>
            <a:ext cx="8530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$3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9" grpId="0" animBg="1"/>
      <p:bldP spid="9" grpId="1" animBg="1"/>
      <p:bldP spid="10" grpId="0" animBg="1"/>
      <p:bldP spid="10" grpId="1" animBg="1"/>
      <p:bldP spid="18" grpId="0" build="p"/>
      <p:bldP spid="32" grpId="0" build="p"/>
      <p:bldP spid="33" grpId="0" build="p"/>
      <p:bldP spid="39" grpId="0" animBg="1"/>
      <p:bldP spid="39" grpId="1" animBg="1"/>
      <p:bldP spid="40" grpId="0" animBg="1"/>
      <p:bldP spid="40" grpId="1" animBg="1"/>
      <p:bldP spid="41" grpId="0" build="p"/>
      <p:bldP spid="42" grpId="0" animBg="1"/>
      <p:bldP spid="44" grpId="0" animBg="1"/>
      <p:bldP spid="45" grpId="0"/>
      <p:bldP spid="4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37310"/>
            <a:ext cx="78867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add up to four 2-digit numbers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8115</TotalTime>
  <Words>325</Words>
  <Application>Microsoft Office PowerPoint</Application>
  <PresentationFormat>On-screen Show (16:9)</PresentationFormat>
  <Paragraphs>60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296</cp:revision>
  <dcterms:created xsi:type="dcterms:W3CDTF">2011-06-12T17:04:43Z</dcterms:created>
  <dcterms:modified xsi:type="dcterms:W3CDTF">2015-06-07T15:20:05Z</dcterms:modified>
</cp:coreProperties>
</file>